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1"/>
  </p:notesMasterIdLst>
  <p:handoutMasterIdLst>
    <p:handoutMasterId r:id="rId12"/>
  </p:handoutMasterIdLst>
  <p:sldIdLst>
    <p:sldId id="373" r:id="rId2"/>
    <p:sldId id="425" r:id="rId3"/>
    <p:sldId id="427" r:id="rId4"/>
    <p:sldId id="428" r:id="rId5"/>
    <p:sldId id="429" r:id="rId6"/>
    <p:sldId id="430" r:id="rId7"/>
    <p:sldId id="431" r:id="rId8"/>
    <p:sldId id="435" r:id="rId9"/>
    <p:sldId id="382" r:id="rId10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53"/>
    <a:srgbClr val="0060EE"/>
    <a:srgbClr val="009242"/>
    <a:srgbClr val="1A842C"/>
    <a:srgbClr val="005DE6"/>
    <a:srgbClr val="0066FF"/>
    <a:srgbClr val="9966FF"/>
    <a:srgbClr val="FF99CC"/>
    <a:srgbClr val="FF9933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7354" autoAdjust="0"/>
  </p:normalViewPr>
  <p:slideViewPr>
    <p:cSldViewPr>
      <p:cViewPr>
        <p:scale>
          <a:sx n="90" d="100"/>
          <a:sy n="90" d="100"/>
        </p:scale>
        <p:origin x="-228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человек, участвующих в ТОС, тыс. чел.</c:v>
                </c:pt>
              </c:strCache>
            </c:strRef>
          </c:tx>
          <c:cat>
            <c:strRef>
              <c:f>Лист1!$A$2:$A$3</c:f>
              <c:strCache>
                <c:ptCount val="1"/>
                <c:pt idx="0">
                  <c:v>Кол-во человек, участвующих в ТОС - 320 000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320000</c:v>
                </c:pt>
                <c:pt idx="1">
                  <c:v>328000</c:v>
                </c:pt>
              </c:numCache>
            </c:numRef>
          </c:val>
        </c:ser>
      </c:pie3D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6176890532802615"/>
          <c:y val="0.10554306102362211"/>
          <c:w val="0.43673717422241437"/>
          <c:h val="0.313413877952756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0.10924</cdr:x>
      <cdr:y>0.89333</cdr:y>
    </cdr:from>
    <cdr:to>
      <cdr:x>0.66387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4786346"/>
          <a:ext cx="47149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Общая численность населения Костромской области – 648 000 человек.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3525" y="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3525" y="645636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3550F-3250-461F-B253-698F03DF73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3525" y="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169" y="3228977"/>
            <a:ext cx="7901913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3525" y="6456365"/>
            <a:ext cx="42791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45FD57-78FD-4CDF-B93B-CF832AA96E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9DB0-DE03-4553-A1E4-3AEA19211703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132F-9404-43CC-BF26-6C690518AE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DFE4-BD4A-4342-BF4F-41D214B82225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96A-B7AE-462C-BA78-8B5E721F52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E410-A0CA-4F58-B1D0-695089CDB8E4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AF58-F43A-4387-B7BA-9D55C1ADC3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A72D-DFDB-4B98-ABE8-A6E412EED960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D4AD-AE13-49F2-B826-2C737A4621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8C1B8-CD58-494A-99D4-EA1643ECEF99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7A18-C3C5-4492-BE7F-FCE25EF637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AB65-852B-4364-9400-4625373E8266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64E6-E2B4-4697-9087-C328C3CB4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F816-2AD7-40DD-A509-93E796CE6A3E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32CE-BE2D-42C0-AF84-BEE570B2C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E3D1-EC31-4473-8B6B-A4DFED6272B2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FFA63-B945-4ED2-822A-DDFBA614E6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0F8E2-514F-4528-B94B-3FC2E1300D2F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6447-5290-4438-9BC6-14E87D6AB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D670-6B3B-4201-84F3-E87432D700DD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EEFD-1BE7-45D7-B24F-A12793C51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26CC-D9C2-45D4-B907-D27EEB786FA7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7661-B2C6-4BB5-B571-375572B360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569859D-FEB2-449D-B810-870AB80C5EB0}" type="datetimeFigureOut">
              <a:rPr lang="ru-RU" smtClean="0"/>
              <a:pPr>
                <a:defRPr/>
              </a:pPr>
              <a:t>13.03.2017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0C9E463-44ED-4C51-AA4A-6F481679AF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376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14364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2017год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5214950"/>
            <a:ext cx="9144000" cy="70788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Заместитель губернатора Костромской области</a:t>
            </a:r>
          </a:p>
          <a:p>
            <a:pPr algn="ctr">
              <a:defRPr/>
            </a:pPr>
            <a:r>
              <a:rPr lang="ru-RU" sz="2000" i="1" dirty="0" smtClean="0">
                <a:solidFill>
                  <a:schemeClr val="tx1"/>
                </a:solidFill>
                <a:cs typeface="Times New Roman" pitchFamily="18" charset="0"/>
              </a:rPr>
              <a:t>Соколов Александр Валентинович</a:t>
            </a:r>
            <a:endParaRPr lang="ru-RU" sz="20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0034" y="2143116"/>
            <a:ext cx="8215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развитии территориального общественного самоуправления в Костромской области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0" y="0"/>
            <a:ext cx="7812360" cy="1138773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     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latin typeface="Calibri" pitchFamily="34" charset="0"/>
            </a:endParaRPr>
          </a:p>
          <a:p>
            <a:pPr algn="ctr">
              <a:defRPr/>
            </a:pPr>
            <a:endParaRPr lang="ru-RU" sz="800" dirty="0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143900" y="6357958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+mn-lt"/>
              </a:rPr>
              <a:t>2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 descr="Безымянны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9144000" cy="6150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0" y="45720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35</a:t>
            </a:r>
            <a:endParaRPr lang="ru-RU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32146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38</a:t>
            </a:r>
            <a:endParaRPr lang="ru-RU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18573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42</a:t>
            </a:r>
            <a:endParaRPr lang="ru-RU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37861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18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4292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32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7146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20</a:t>
            </a:r>
            <a:endParaRPr lang="ru-RU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8577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41</a:t>
            </a:r>
            <a:endParaRPr lang="ru-RU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85789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46</a:t>
            </a:r>
            <a:endParaRPr lang="ru-RU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62150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70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52149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19</a:t>
            </a:r>
            <a:endParaRPr lang="ru-RU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45720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24</a:t>
            </a:r>
            <a:endParaRPr lang="ru-RU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52863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59</a:t>
            </a:r>
            <a:endParaRPr lang="ru-R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26431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27</a:t>
            </a:r>
            <a:endParaRPr lang="ru-RU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6116" y="27860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32</a:t>
            </a:r>
            <a:endParaRPr lang="ru-RU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7620" y="364331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</a:t>
            </a:r>
            <a:endParaRPr lang="ru-R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6248" y="54292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24</a:t>
            </a:r>
            <a:endParaRPr lang="ru-R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6248" y="43576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35</a:t>
            </a:r>
            <a:endParaRPr lang="ru-R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7818" y="40719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14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43570" y="30718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21</a:t>
            </a: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57950" y="30718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10</a:t>
            </a:r>
            <a:endParaRPr lang="ru-R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512" y="38576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31</a:t>
            </a:r>
            <a:endParaRPr lang="ru-R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16" y="250030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19</a:t>
            </a:r>
            <a:endParaRPr lang="ru-R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3900" y="25717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13</a:t>
            </a:r>
            <a:endParaRPr lang="ru-RU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72330" y="40719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28</a:t>
            </a:r>
            <a:endParaRPr lang="ru-R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5852" y="38576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</a:t>
            </a:r>
            <a:endParaRPr lang="ru-R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224" y="62865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13</a:t>
            </a:r>
            <a:endParaRPr lang="ru-RU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14546" y="42862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16</a:t>
            </a:r>
            <a:endParaRPr lang="ru-RU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55721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33</a:t>
            </a:r>
            <a:endParaRPr lang="ru-RU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0628" y="47148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15</a:t>
            </a:r>
            <a:endParaRPr lang="ru-RU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00760" y="45720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15</a:t>
            </a:r>
            <a:endParaRPr lang="ru-RU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3570" y="5643578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Зарегистрировано 800 органов </a:t>
            </a:r>
          </a:p>
          <a:p>
            <a:r>
              <a:rPr lang="ru-RU" dirty="0" smtClean="0">
                <a:latin typeface="+mn-lt"/>
              </a:rPr>
              <a:t>ТОС, объединивших более </a:t>
            </a:r>
          </a:p>
          <a:p>
            <a:r>
              <a:rPr lang="ru-RU" dirty="0" smtClean="0">
                <a:latin typeface="+mn-lt"/>
              </a:rPr>
              <a:t>320 тысяч человек.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     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области</a:t>
            </a:r>
          </a:p>
          <a:p>
            <a:pPr algn="ctr">
              <a:defRPr/>
            </a:pPr>
            <a:endParaRPr lang="ru-RU" sz="600" dirty="0">
              <a:latin typeface="Calibri" pitchFamily="34" charset="0"/>
            </a:endParaRPr>
          </a:p>
        </p:txBody>
      </p:sp>
      <p:graphicFrame>
        <p:nvGraphicFramePr>
          <p:cNvPr id="40" name="Диаграмма 39"/>
          <p:cNvGraphicFramePr/>
          <p:nvPr/>
        </p:nvGraphicFramePr>
        <p:xfrm>
          <a:off x="500034" y="928670"/>
          <a:ext cx="8501122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7"/>
          <a:ext cx="8572560" cy="600079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286280"/>
                <a:gridCol w="4286280"/>
              </a:tblGrid>
              <a:tr h="10486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инициированные органами ТОС, их кол-во в 2016 году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kern="1200" dirty="0" smtClean="0"/>
                        <a:t>Показатель, шт.</a:t>
                      </a:r>
                      <a:endParaRPr kumimoji="0" lang="ru-RU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субботники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/>
                        <a:t>3926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рейды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/>
                        <a:t>2561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мероприятия по благоустройству территорий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/>
                        <a:t>4900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спортивные мероприятия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/>
                        <a:t>840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культурные мероприятия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/>
                        <a:t>2842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82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/>
                        <a:t>Итого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/>
                        <a:t>15069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itd1.mycdn.me/image?id=836311171694&amp;t=20&amp;plc=WEB&amp;tkn=*Zct9_GF-BeJeOSLJ3zS53Pn3D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79"/>
            <a:ext cx="4572033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ТОС\фото ТОС\Ремонт водопровода\IMG_3559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0101" y="571480"/>
            <a:ext cx="466389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ТОС\на сайт\Галерея\галерея 2\площад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618000"/>
            <a:ext cx="4643438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ТОС\на сайт\Галерея\галерея 2\спорт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1506" name="Picture 2" descr="D:\ТОС\на сайт\Галерея\не отправленное\IMG_2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4375934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petrasport.ru/d/769438/d/%D0%B3%D0%BE%D1%80%D0%BD%D1%8B%D0%B9_%D0%B7%D0%B0%D0%BC%D0%BE%D0%B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857232"/>
            <a:ext cx="4163401" cy="58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 descr="D:\ТОС\Конференция ТОС 2016\Разное\баннер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9144000" cy="600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47996" cy="5832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42910" y="0"/>
            <a:ext cx="8501090" cy="584775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Администрация Костромской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64293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714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Причины, мешающие развитию ТОС в Костромской области </a:t>
            </a:r>
          </a:p>
          <a:p>
            <a:pPr algn="ctr"/>
            <a:r>
              <a:rPr lang="ru-RU" sz="2400" b="1" dirty="0" smtClean="0">
                <a:latin typeface="+mn-lt"/>
              </a:rPr>
              <a:t>и Российской Федерации в целом:</a:t>
            </a:r>
            <a:endParaRPr lang="ru-RU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7167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latin typeface="+mn-lt"/>
              </a:rPr>
              <a:t>слабая заинтересованность глав некоторых муниципальных образований в развитии ТОС на своей территории;</a:t>
            </a: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+mn-lt"/>
              </a:rPr>
              <a:t>проблема с кадровым потенциалом;</a:t>
            </a: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+mn-lt"/>
              </a:rPr>
              <a:t>отсутствие популяризации территориального общественного самоуправления на федеральном уровне;</a:t>
            </a: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+mn-lt"/>
              </a:rPr>
              <a:t>юридические тонкости в процессе регистрации ТОС;</a:t>
            </a: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+mn-lt"/>
              </a:rPr>
              <a:t>отсутствие на федеральном уровне конкурса «На лучший ТОС» и всероссийских форумов ТОС.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Костромская обл (большой герб в импер корон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57290" cy="1137600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7290" y="0"/>
            <a:ext cx="7786710" cy="1138773"/>
          </a:xfrm>
          <a:prstGeom prst="rect">
            <a:avLst/>
          </a:prstGeom>
          <a:gradFill flip="none" rotWithShape="1">
            <a:gsLst>
              <a:gs pos="0">
                <a:srgbClr val="97CBFF">
                  <a:shade val="30000"/>
                  <a:satMod val="115000"/>
                </a:srgbClr>
              </a:gs>
              <a:gs pos="50000">
                <a:srgbClr val="97CBFF">
                  <a:shade val="67500"/>
                  <a:satMod val="115000"/>
                </a:srgbClr>
              </a:gs>
              <a:gs pos="100000">
                <a:srgbClr val="97CBFF">
                  <a:shade val="100000"/>
                  <a:satMod val="115000"/>
                </a:srgbClr>
              </a:gs>
            </a:gsLst>
            <a:lin ang="13200000" scaled="0"/>
            <a:tileRect/>
          </a:gradFill>
          <a:ln>
            <a:noFill/>
            <a:headEnd/>
            <a:tailEnd/>
          </a:ln>
          <a:effectLst>
            <a:outerShdw blurRad="190500" dist="228600" dir="2700000" sy="90000" rotWithShape="0">
              <a:srgbClr val="518CC7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      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defRPr/>
            </a:pPr>
            <a:endParaRPr lang="ru-RU" sz="800" b="1" dirty="0">
              <a:latin typeface="Calibri" pitchFamily="34" charset="0"/>
            </a:endParaRPr>
          </a:p>
          <a:p>
            <a:pPr algn="ctr">
              <a:defRPr/>
            </a:pPr>
            <a:endParaRPr lang="ru-RU" sz="800" b="1" dirty="0">
              <a:latin typeface="Calibri" pitchFamily="34" charset="0"/>
            </a:endParaRPr>
          </a:p>
          <a:p>
            <a:pPr algn="ctr">
              <a:defRPr/>
            </a:pPr>
            <a:endParaRPr lang="ru-RU" sz="800" b="1" dirty="0">
              <a:latin typeface="Calibri" pitchFamily="34" charset="0"/>
            </a:endParaRP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835696" y="3212976"/>
            <a:ext cx="5326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+mn-lt"/>
              </a:rPr>
              <a:t>Благодарю за внимание!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11232</TotalTime>
  <Words>209</Words>
  <Application>Microsoft Office PowerPoint</Application>
  <PresentationFormat>Экран (4:3)</PresentationFormat>
  <Paragraphs>87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областных бюджетов за 2006 год</dc:title>
  <dc:creator>admin</dc:creator>
  <cp:lastModifiedBy>Admin</cp:lastModifiedBy>
  <cp:revision>1188</cp:revision>
  <dcterms:created xsi:type="dcterms:W3CDTF">2007-03-16T17:46:32Z</dcterms:created>
  <dcterms:modified xsi:type="dcterms:W3CDTF">2017-03-13T12:56:01Z</dcterms:modified>
</cp:coreProperties>
</file>